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68" r:id="rId9"/>
    <p:sldId id="269" r:id="rId10"/>
    <p:sldId id="280" r:id="rId11"/>
    <p:sldId id="278" r:id="rId12"/>
    <p:sldId id="277" r:id="rId13"/>
    <p:sldId id="276" r:id="rId14"/>
    <p:sldId id="273" r:id="rId15"/>
    <p:sldId id="274" r:id="rId16"/>
    <p:sldId id="270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DC748-7FB7-4BF5-8C06-71496FB9C89A}" v="1" dt="2023-12-31T03:45:59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89204" autoAdjust="0"/>
  </p:normalViewPr>
  <p:slideViewPr>
    <p:cSldViewPr snapToGrid="0">
      <p:cViewPr varScale="1">
        <p:scale>
          <a:sx n="59" d="100"/>
          <a:sy n="59" d="100"/>
        </p:scale>
        <p:origin x="8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A106B-9377-AB1A-E79C-E8C291E9C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48D613-7D1E-5441-EF36-8029AF524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D6A18-1D83-19C5-8491-CCFA50E1D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214E-0E4D-45DF-9E92-9BDFD2876F74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B9D18-CBD4-F705-4647-BF7B7BF7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779F9-32A6-3269-EFA0-0AD277227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E197-9C45-44D6-BA9F-A24B54337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9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EE6F4-4EA4-5D7E-53B7-C21775044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879C-1F3F-502C-547E-942C2BBB6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47854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39F7A-147B-09E7-53A6-37F574B5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214E-0E4D-45DF-9E92-9BDFD2876F74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278D0-D1B2-1449-5390-5846164E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FFE41-D1EB-0EC5-34B6-1447F6F5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E197-9C45-44D6-BA9F-A24B54337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1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2C86CA-CAA1-B57F-F2F3-3C56BCF4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1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0A1CC-B3A7-7CA8-4CC7-8FE555A48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67BF-C679-B1BF-2D52-83D6DF053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BB8214E-0E4D-45DF-9E92-9BDFD2876F74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2D1F8-E43B-4AA1-B66B-A2BD0C2BA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CA8B0-0E79-8D00-D663-8D84B7F18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84BE197-9C45-44D6-BA9F-A24B543373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3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ostp/news-updates/2023/06/30/congressionally-mandated-report-on-solar-radiation-modification/" TargetMode="External"/><Relationship Id="rId2" Type="http://schemas.openxmlformats.org/officeDocument/2006/relationships/hyperlink" Target="https://www.ncbi.nlm.nih.gov/pmc/articles/PMC471753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l.noaa.gov/projects/sabr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717532/" TargetMode="External"/><Relationship Id="rId2" Type="http://schemas.openxmlformats.org/officeDocument/2006/relationships/hyperlink" Target="https://ehjournal.biomedcentral.com/articles/10.1186/s12940-016-0089-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01F96-75BD-EE0E-3D01-D4B7FECA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67877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 Geoengineering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Kiawah Island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8CE883-F68B-3DF3-191D-9F6C73A7EBFE}"/>
              </a:ext>
            </a:extLst>
          </p:cNvPr>
          <p:cNvSpPr txBox="1"/>
          <p:nvPr/>
        </p:nvSpPr>
        <p:spPr>
          <a:xfrm>
            <a:off x="0" y="3789680"/>
            <a:ext cx="12191999" cy="3068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Wave1">
              <a:avLst>
                <a:gd name="adj1" fmla="val 9404"/>
                <a:gd name="adj2" fmla="val -171"/>
              </a:avLst>
            </a:prstTxWarp>
            <a:spAutoFit/>
          </a:bodyPr>
          <a:lstStyle/>
          <a:p>
            <a:r>
              <a:rPr lang="en-US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520339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1DCC-2529-9231-210F-A5F0C2CB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Videos &amp; Photos</a:t>
            </a:r>
          </a:p>
        </p:txBody>
      </p:sp>
      <p:pic>
        <p:nvPicPr>
          <p:cNvPr id="5" name="Picture 4" descr="A group of chairs on a stone walkway&#10;&#10;Description automatically generated with medium confidence">
            <a:extLst>
              <a:ext uri="{FF2B5EF4-FFF2-40B4-BE49-F238E27FC236}">
                <a16:creationId xmlns:a16="http://schemas.microsoft.com/office/drawing/2014/main" id="{62CF51E1-90EC-1194-C5D8-9723835425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02" y="1806068"/>
            <a:ext cx="3201107" cy="4268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group of trees and a blue sky&#10;&#10;Description automatically generated">
            <a:extLst>
              <a:ext uri="{FF2B5EF4-FFF2-40B4-BE49-F238E27FC236}">
                <a16:creationId xmlns:a16="http://schemas.microsoft.com/office/drawing/2014/main" id="{541F4C7F-D0CC-475B-C84E-95E00058A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490" y="1882645"/>
            <a:ext cx="4986684" cy="411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CEC5D1-4C65-1F03-CC5B-7E1AEBBBCD2C}"/>
              </a:ext>
            </a:extLst>
          </p:cNvPr>
          <p:cNvSpPr txBox="1"/>
          <p:nvPr/>
        </p:nvSpPr>
        <p:spPr>
          <a:xfrm>
            <a:off x="1094893" y="6324564"/>
            <a:ext cx="148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Kiawah Beach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98F00F-9C0C-52CD-80E1-26532616F20D}"/>
              </a:ext>
            </a:extLst>
          </p:cNvPr>
          <p:cNvSpPr txBox="1"/>
          <p:nvPr/>
        </p:nvSpPr>
        <p:spPr>
          <a:xfrm>
            <a:off x="4597221" y="6324564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Charleston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C54193-6B92-CD33-84E6-0FF8A0669AAD}"/>
              </a:ext>
            </a:extLst>
          </p:cNvPr>
          <p:cNvSpPr txBox="1"/>
          <p:nvPr/>
        </p:nvSpPr>
        <p:spPr>
          <a:xfrm>
            <a:off x="8894553" y="6324564"/>
            <a:ext cx="861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Kiawah</a:t>
            </a:r>
          </a:p>
        </p:txBody>
      </p:sp>
      <p:pic>
        <p:nvPicPr>
          <p:cNvPr id="4" name="Picture 3" descr="A road with palm trees and a bridge&#10;&#10;Description automatically generated">
            <a:extLst>
              <a:ext uri="{FF2B5EF4-FFF2-40B4-BE49-F238E27FC236}">
                <a16:creationId xmlns:a16="http://schemas.microsoft.com/office/drawing/2014/main" id="{E4269D54-2DAA-1E64-822C-B2861F05B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397" y="1437557"/>
            <a:ext cx="2800741" cy="4887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338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1DCC-2529-9231-210F-A5F0C2CB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Videos &amp; Photos</a:t>
            </a:r>
          </a:p>
        </p:txBody>
      </p:sp>
      <p:pic>
        <p:nvPicPr>
          <p:cNvPr id="4" name="Picture 3" descr="A road with cars and buildings in the background&#10;&#10;Description automatically generated">
            <a:extLst>
              <a:ext uri="{FF2B5EF4-FFF2-40B4-BE49-F238E27FC236}">
                <a16:creationId xmlns:a16="http://schemas.microsoft.com/office/drawing/2014/main" id="{36FB014A-C5C9-C420-DDA8-A4BC164581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639" y="1706799"/>
            <a:ext cx="3441225" cy="4588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973240-B6B1-AAC3-7D8A-A6F850454050}"/>
              </a:ext>
            </a:extLst>
          </p:cNvPr>
          <p:cNvSpPr txBox="1"/>
          <p:nvPr/>
        </p:nvSpPr>
        <p:spPr>
          <a:xfrm>
            <a:off x="1684200" y="636904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Kiawah River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15BB09-9EF5-EF32-B03B-1B1E1E26DF7D}"/>
              </a:ext>
            </a:extLst>
          </p:cNvPr>
          <p:cNvSpPr txBox="1"/>
          <p:nvPr/>
        </p:nvSpPr>
        <p:spPr>
          <a:xfrm>
            <a:off x="5101914" y="637402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Kiawah River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F9183E-F5AF-80AE-A615-E59AE2F1D6EF}"/>
              </a:ext>
            </a:extLst>
          </p:cNvPr>
          <p:cNvSpPr txBox="1"/>
          <p:nvPr/>
        </p:nvSpPr>
        <p:spPr>
          <a:xfrm>
            <a:off x="8908189" y="6369040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Charleston</a:t>
            </a:r>
          </a:p>
        </p:txBody>
      </p:sp>
      <p:pic>
        <p:nvPicPr>
          <p:cNvPr id="14" name="Picture 13" descr="A sunset over a body of water&#10;&#10;Description automatically generated">
            <a:extLst>
              <a:ext uri="{FF2B5EF4-FFF2-40B4-BE49-F238E27FC236}">
                <a16:creationId xmlns:a16="http://schemas.microsoft.com/office/drawing/2014/main" id="{74A02E31-FDBE-5B02-BCDE-13F78A4C8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418" y="1605875"/>
            <a:ext cx="2781688" cy="4689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A body of water with trees and a dock&#10;&#10;Description automatically generated">
            <a:extLst>
              <a:ext uri="{FF2B5EF4-FFF2-40B4-BE49-F238E27FC236}">
                <a16:creationId xmlns:a16="http://schemas.microsoft.com/office/drawing/2014/main" id="{BFACD85C-CD67-2A7E-9310-6270E633E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344" y="1605875"/>
            <a:ext cx="2734057" cy="4763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210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1DCC-2529-9231-210F-A5F0C2CB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Videos &amp; Photos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9E06CE-EC5B-493E-C70B-21F2B12FCC24}"/>
              </a:ext>
            </a:extLst>
          </p:cNvPr>
          <p:cNvSpPr txBox="1"/>
          <p:nvPr/>
        </p:nvSpPr>
        <p:spPr>
          <a:xfrm>
            <a:off x="2447047" y="6148672"/>
            <a:ext cx="1196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Freshfields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659740-29FA-8BC2-94C3-D91B55A79D9E}"/>
              </a:ext>
            </a:extLst>
          </p:cNvPr>
          <p:cNvSpPr txBox="1"/>
          <p:nvPr/>
        </p:nvSpPr>
        <p:spPr>
          <a:xfrm>
            <a:off x="7272878" y="6148672"/>
            <a:ext cx="266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Skies Over South Carolina</a:t>
            </a:r>
          </a:p>
        </p:txBody>
      </p:sp>
      <p:pic>
        <p:nvPicPr>
          <p:cNvPr id="5" name="Picture 4" descr="A street with buildings and trees&#10;&#10;Description automatically generated">
            <a:extLst>
              <a:ext uri="{FF2B5EF4-FFF2-40B4-BE49-F238E27FC236}">
                <a16:creationId xmlns:a16="http://schemas.microsoft.com/office/drawing/2014/main" id="{716AD4B3-262D-333B-BEAA-64498D9BE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222" y="1033670"/>
            <a:ext cx="3657600" cy="487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Clouds and sun in the sky&#10;&#10;Description automatically generated">
            <a:extLst>
              <a:ext uri="{FF2B5EF4-FFF2-40B4-BE49-F238E27FC236}">
                <a16:creationId xmlns:a16="http://schemas.microsoft.com/office/drawing/2014/main" id="{51E202D1-65FA-15E5-A00D-F595EFD94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222" y="1033670"/>
            <a:ext cx="3657600" cy="487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8686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1C0F-37AB-0549-E14A-99876709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Condensation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0A9AA-9993-20A1-0D4D-1119FD00A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Condensation lasts for a few seconds at the most a minutes</a:t>
            </a:r>
          </a:p>
          <a:p>
            <a:r>
              <a:rPr lang="en-US" dirty="0"/>
              <a:t>Does not spread out in a thick white haze</a:t>
            </a:r>
          </a:p>
          <a:p>
            <a:r>
              <a:rPr lang="en-US" dirty="0"/>
              <a:t>Does not favor the sun’s position</a:t>
            </a:r>
          </a:p>
          <a:p>
            <a:r>
              <a:rPr lang="en-US" dirty="0"/>
              <a:t>Stratosphere and upper troposphere have very little to no humidity  </a:t>
            </a:r>
          </a:p>
          <a:p>
            <a:r>
              <a:rPr lang="en-US" dirty="0"/>
              <a:t>I purposely chose photos and videos of varying humidity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86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F6591-B184-CFC0-59BC-184A5F19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My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65762-1F25-4C21-3D6B-6CC16F803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family’s health</a:t>
            </a:r>
          </a:p>
          <a:p>
            <a:r>
              <a:rPr lang="en-US" dirty="0"/>
              <a:t>The health of my community</a:t>
            </a:r>
          </a:p>
          <a:p>
            <a:r>
              <a:rPr lang="en-US" dirty="0"/>
              <a:t>Blue skies</a:t>
            </a:r>
          </a:p>
          <a:p>
            <a:r>
              <a:rPr lang="en-US" dirty="0"/>
              <a:t>Vegetation health</a:t>
            </a:r>
          </a:p>
          <a:p>
            <a:r>
              <a:rPr lang="en-US" dirty="0"/>
              <a:t>Crop consumption</a:t>
            </a:r>
          </a:p>
          <a:p>
            <a:r>
              <a:rPr lang="en-US" dirty="0"/>
              <a:t>Property value</a:t>
            </a:r>
          </a:p>
          <a:p>
            <a:r>
              <a:rPr lang="en-US" dirty="0"/>
              <a:t>Golf course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86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F2CE6-BD7C-2F18-7B62-CFEFAA38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Towns Who Are Taking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9E9E4-1A8F-9CE4-EB8F-3D6CC76B3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Fairfax, CA.  In 2012 the town became a chemical trail free zone. </a:t>
            </a:r>
          </a:p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Rhode Island proposal HB 5866 of 2023.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044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1DCC-2529-9231-210F-A5F0C2CB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What can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5D260-86AE-7F66-3ED2-D3064D0C2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942"/>
            <a:ext cx="10253870" cy="4666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Kiawah Town Leaders do?</a:t>
            </a:r>
          </a:p>
          <a:p>
            <a:r>
              <a:rPr lang="en-US" sz="2400" b="1" dirty="0"/>
              <a:t>Inform and educate residents on what is being done to our blue skies</a:t>
            </a:r>
          </a:p>
          <a:p>
            <a:r>
              <a:rPr lang="en-US" sz="2400" b="1" dirty="0"/>
              <a:t>Put a Town Ordinance in Place completely banning SAI and Marine Cloud Whitening or have strict regulations.</a:t>
            </a:r>
          </a:p>
          <a:p>
            <a:r>
              <a:rPr lang="en-US" sz="2400" b="1" dirty="0"/>
              <a:t>Include the town, be very transparent on steps being taken to protect residents from SAI contamination. </a:t>
            </a:r>
          </a:p>
          <a:p>
            <a:r>
              <a:rPr lang="en-US" sz="2400" b="1" dirty="0"/>
              <a:t>Form a committee to monitor progress</a:t>
            </a:r>
          </a:p>
          <a:p>
            <a:r>
              <a:rPr lang="en-US" sz="2400" b="1" dirty="0"/>
              <a:t>How can I help the council moving forward?</a:t>
            </a:r>
          </a:p>
          <a:p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58764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EADDB-8DDC-395C-8132-6DF05A985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38FD4-8DB0-4EE0-5019-63AAFCA6D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Slide 4 – 2016 PupMed Article State the Following</a:t>
            </a:r>
            <a:br>
              <a:rPr lang="en-US" dirty="0"/>
            </a:br>
            <a:r>
              <a:rPr lang="en-US" sz="1800" dirty="0">
                <a:hlinkClick r:id="rId2"/>
              </a:rPr>
              <a:t>https://www.ncbi.nlm.nih.gov/pmc/articles/PMC4717532/</a:t>
            </a:r>
            <a:br>
              <a:rPr lang="en-US" sz="1200" dirty="0">
                <a:hlinkClick r:id="rId2"/>
              </a:rPr>
            </a:br>
            <a:br>
              <a:rPr lang="en-US" dirty="0"/>
            </a:br>
            <a:r>
              <a:rPr lang="en-US" sz="1800" dirty="0">
                <a:hlinkClick r:id="rId2"/>
              </a:rPr>
              <a:t>https://www.ncbi.nlm.nih.gov/pmc/articles/PMC4717532/</a:t>
            </a:r>
            <a:br>
              <a:rPr lang="en-US" dirty="0"/>
            </a:br>
            <a:r>
              <a:rPr lang="en-US" sz="1800" b="0" i="0" dirty="0">
                <a:solidFill>
                  <a:srgbClr val="212121"/>
                </a:solidFill>
                <a:effectLst/>
                <a:latin typeface="BlinkMacSystemFont"/>
              </a:rPr>
              <a:t>Effiong U, Neitzel RL. Assessing the direct occupational and public health impacts of solar radiation management with stratospheric aerosols. Environ Health. 2016 Jan 19;15:7. doi: 10.1186/s12940-016-0089-0. PMID: 26786592; PMCID: PMC4717532.</a:t>
            </a:r>
          </a:p>
          <a:p>
            <a:r>
              <a:rPr lang="en-US" sz="1800" dirty="0"/>
              <a:t>Slide 6 &amp; 7 – Biden/White House SRM Plan</a:t>
            </a:r>
            <a:br>
              <a:rPr lang="en-US" sz="1800" dirty="0">
                <a:solidFill>
                  <a:srgbClr val="212121"/>
                </a:solidFill>
                <a:latin typeface="BlinkMacSystemFont"/>
              </a:rPr>
            </a:br>
            <a:r>
              <a:rPr lang="en-US" sz="1800" dirty="0">
                <a:solidFill>
                  <a:srgbClr val="212121"/>
                </a:solidFill>
                <a:latin typeface="BlinkMacSystemFont"/>
                <a:hlinkClick r:id="rId3"/>
              </a:rPr>
              <a:t>https://www.whitehouse.gov/ostp/news-updates/2023/06/30/congressionally-mandated-report-on-solar-radiation-modification/</a:t>
            </a:r>
            <a:endParaRPr lang="en-US" sz="1800" dirty="0">
              <a:solidFill>
                <a:srgbClr val="212121"/>
              </a:solidFill>
              <a:latin typeface="BlinkMacSystemFont"/>
            </a:endParaRPr>
          </a:p>
          <a:p>
            <a:r>
              <a:rPr lang="en-US" sz="1800" dirty="0">
                <a:solidFill>
                  <a:srgbClr val="212121"/>
                </a:solidFill>
                <a:latin typeface="BlinkMacSystemFont"/>
              </a:rPr>
              <a:t>Slide 8 – Project SABRE</a:t>
            </a:r>
            <a:br>
              <a:rPr lang="en-US" sz="1800" dirty="0">
                <a:solidFill>
                  <a:srgbClr val="212121"/>
                </a:solidFill>
                <a:latin typeface="BlinkMacSystemFont"/>
              </a:rPr>
            </a:br>
            <a:r>
              <a:rPr lang="en-US" sz="1800" dirty="0">
                <a:solidFill>
                  <a:srgbClr val="212121"/>
                </a:solidFill>
                <a:latin typeface="BlinkMacSystemFont"/>
                <a:hlinkClick r:id="rId4"/>
              </a:rPr>
              <a:t>https://csl.noaa.gov/projects/sabre/</a:t>
            </a:r>
            <a:endParaRPr lang="en-US" sz="1800" dirty="0">
              <a:solidFill>
                <a:srgbClr val="212121"/>
              </a:solidFill>
              <a:latin typeface="BlinkMacSystemFont"/>
            </a:endParaRPr>
          </a:p>
          <a:p>
            <a:pPr marL="0" indent="0">
              <a:buNone/>
            </a:pPr>
            <a:endParaRPr lang="en-US" sz="1800" dirty="0">
              <a:solidFill>
                <a:srgbClr val="212121"/>
              </a:solidFill>
              <a:latin typeface="BlinkMacSystemFont"/>
            </a:endParaRPr>
          </a:p>
          <a:p>
            <a:endParaRPr lang="en-US" sz="1800" dirty="0">
              <a:solidFill>
                <a:srgbClr val="212121"/>
              </a:solidFill>
              <a:latin typeface="BlinkMacSystemFont"/>
            </a:endParaRPr>
          </a:p>
          <a:p>
            <a:endParaRPr lang="en-US" sz="1800" dirty="0">
              <a:solidFill>
                <a:srgbClr val="212121"/>
              </a:solidFill>
              <a:latin typeface="BlinkMacSystemFont"/>
            </a:endParaRPr>
          </a:p>
        </p:txBody>
      </p:sp>
    </p:spTree>
    <p:extLst>
      <p:ext uri="{BB962C8B-B14F-4D97-AF65-F5344CB8AC3E}">
        <p14:creationId xmlns:p14="http://schemas.microsoft.com/office/powerpoint/2010/main" val="130172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0CB46-11AE-87ED-D384-883B3CF8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506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 Geoengineering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39DE6-6EB6-26C0-D8F3-9CDD27E79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 </a:t>
            </a:r>
            <a:r>
              <a:rPr lang="en-US" dirty="0"/>
              <a:t>Is a blanket term for climate and weather modification. Solar geoengineering is the term used for the process of slowing global warming by reflecting solar radiation back into space and/or blocking out the sun, by way of SAI.</a:t>
            </a:r>
          </a:p>
        </p:txBody>
      </p:sp>
      <p:pic>
        <p:nvPicPr>
          <p:cNvPr id="11" name="Picture 10" descr="A blue sky with clouds over a body of water&#10;&#10;Description automatically generated">
            <a:extLst>
              <a:ext uri="{FF2B5EF4-FFF2-40B4-BE49-F238E27FC236}">
                <a16:creationId xmlns:a16="http://schemas.microsoft.com/office/drawing/2014/main" id="{F7301C70-91FC-8153-A2AD-B14D33D3A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543" y="3341913"/>
            <a:ext cx="2460162" cy="3280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street with buildings and trees&#10;&#10;Description automatically generated">
            <a:extLst>
              <a:ext uri="{FF2B5EF4-FFF2-40B4-BE49-F238E27FC236}">
                <a16:creationId xmlns:a16="http://schemas.microsoft.com/office/drawing/2014/main" id="{2531E42E-9D4B-EDD9-6CB3-53CB5F70AE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043" y="3341914"/>
            <a:ext cx="2460162" cy="3280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road with cars and buildings in the background&#10;&#10;Description automatically generated">
            <a:extLst>
              <a:ext uri="{FF2B5EF4-FFF2-40B4-BE49-F238E27FC236}">
                <a16:creationId xmlns:a16="http://schemas.microsoft.com/office/drawing/2014/main" id="{F87E6033-467A-1F6C-6C99-DAC441716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542" y="3341913"/>
            <a:ext cx="2460163" cy="3280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3192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0071A-6CB7-9B84-10CF-1A68CDC56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Stratospheric Aerosol Injections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975E4F-3696-E2E9-F058-9853A3831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1238250"/>
            <a:ext cx="11153775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387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15307-ED69-C7B6-AC06-2A679A247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2016 PupMed Article State the Following: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E3CE7-C3D4-2271-85DD-F2F44F1B4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470" y="2244256"/>
            <a:ext cx="6042329" cy="3932708"/>
          </a:xfrm>
        </p:spPr>
        <p:txBody>
          <a:bodyPr>
            <a:normAutofit/>
          </a:bodyPr>
          <a:lstStyle/>
          <a:p>
            <a:r>
              <a:rPr lang="en-US" sz="2000" dirty="0"/>
              <a:t>Adverse public health impacts are to be expected</a:t>
            </a:r>
          </a:p>
          <a:p>
            <a:r>
              <a:rPr lang="en-US" sz="2000" dirty="0"/>
              <a:t>Little is known of the toxicity of aerosols </a:t>
            </a:r>
          </a:p>
          <a:p>
            <a:r>
              <a:rPr lang="en-US" sz="2000" dirty="0"/>
              <a:t>There is no consensus regarding acceptable levels of exposer</a:t>
            </a:r>
          </a:p>
          <a:p>
            <a:r>
              <a:rPr lang="en-US" sz="2000" dirty="0"/>
              <a:t>There is little to no infrastructure in place to evaluate impacts of SAI Aerosols on public health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F89CFB-FCFE-3BF0-86F2-EDD369922D90}"/>
              </a:ext>
            </a:extLst>
          </p:cNvPr>
          <p:cNvSpPr/>
          <p:nvPr/>
        </p:nvSpPr>
        <p:spPr>
          <a:xfrm>
            <a:off x="1482076" y="1579340"/>
            <a:ext cx="2994025" cy="3349625"/>
          </a:xfrm>
          <a:prstGeom prst="roundRect">
            <a:avLst>
              <a:gd name="adj" fmla="val 6199"/>
            </a:avLst>
          </a:prstGeom>
          <a:solidFill>
            <a:srgbClr val="1BB0AA"/>
          </a:solidFill>
          <a:ln>
            <a:noFill/>
          </a:ln>
          <a:effectLst>
            <a:outerShdw blurRad="3810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6E34CE-7194-E56C-6A4D-67D3C65B835C}"/>
              </a:ext>
            </a:extLst>
          </p:cNvPr>
          <p:cNvSpPr/>
          <p:nvPr/>
        </p:nvSpPr>
        <p:spPr>
          <a:xfrm>
            <a:off x="1280464" y="2244256"/>
            <a:ext cx="3397250" cy="2961245"/>
          </a:xfrm>
          <a:prstGeom prst="roundRect">
            <a:avLst>
              <a:gd name="adj" fmla="val 6199"/>
            </a:avLst>
          </a:prstGeom>
          <a:solidFill>
            <a:schemeClr val="bg1"/>
          </a:solidFill>
          <a:ln>
            <a:noFill/>
          </a:ln>
          <a:effectLst>
            <a:outerShdw blurRad="3810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7FED4BC-F4F4-A1EC-3261-89270D1C6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926" y="2281669"/>
            <a:ext cx="3195637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Environmental sulfates</a:t>
            </a:r>
          </a:p>
          <a:p>
            <a:pPr marL="171450" indent="-1714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Black carbon</a:t>
            </a:r>
          </a:p>
          <a:p>
            <a:pPr marL="171450" indent="-1714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Metallic aluminum</a:t>
            </a:r>
          </a:p>
          <a:p>
            <a:pPr marL="171450" indent="-1714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Aluminum oxide aerosols</a:t>
            </a:r>
          </a:p>
          <a:p>
            <a:pPr marL="171450" indent="-1714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Barium Titanate</a:t>
            </a:r>
          </a:p>
          <a:p>
            <a:pPr marL="171450" indent="-1714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Sulfur dioxide</a:t>
            </a:r>
          </a:p>
          <a:p>
            <a:pPr>
              <a:spcAft>
                <a:spcPts val="300"/>
              </a:spcAft>
            </a:pPr>
            <a:endParaRPr lang="en-US" sz="1200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37A3983C-BA36-1E6B-3407-51FDC8361341}"/>
              </a:ext>
            </a:extLst>
          </p:cNvPr>
          <p:cNvSpPr txBox="1"/>
          <p:nvPr/>
        </p:nvSpPr>
        <p:spPr>
          <a:xfrm>
            <a:off x="1588013" y="1648270"/>
            <a:ext cx="2765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Solar Radiation Management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SAI Include (2016)</a:t>
            </a:r>
          </a:p>
        </p:txBody>
      </p:sp>
      <p:sp>
        <p:nvSpPr>
          <p:cNvPr id="9" name="TextBox 8">
            <a:hlinkClick r:id="rId2"/>
            <a:extLst>
              <a:ext uri="{FF2B5EF4-FFF2-40B4-BE49-F238E27FC236}">
                <a16:creationId xmlns:a16="http://schemas.microsoft.com/office/drawing/2014/main" id="{42594AB9-2591-70F0-47A3-F6DA8486A95C}"/>
              </a:ext>
            </a:extLst>
          </p:cNvPr>
          <p:cNvSpPr txBox="1"/>
          <p:nvPr/>
        </p:nvSpPr>
        <p:spPr>
          <a:xfrm>
            <a:off x="3177761" y="6453500"/>
            <a:ext cx="5836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https://www.ncbi.nlm.nih.gov/pmc/articles/PMC4717532/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6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437A-AE40-9D95-67F1-B78B109D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365125"/>
            <a:ext cx="10677939" cy="7588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Risks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6090E-8FD0-F5B0-0402-22BFD54EFC21}"/>
              </a:ext>
            </a:extLst>
          </p:cNvPr>
          <p:cNvSpPr txBox="1"/>
          <p:nvPr/>
        </p:nvSpPr>
        <p:spPr>
          <a:xfrm>
            <a:off x="675861" y="1314450"/>
            <a:ext cx="11144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SRM/SAI: According to Dr. Alan Robock and others, testimony in 2009 Congressional Hearings before the Committee on Science and Technology House of Representatives and Scientific Journal </a:t>
            </a:r>
            <a:r>
              <a:rPr lang="en-US" sz="2000" u="sng" dirty="0"/>
              <a:t>Reflecting the Sun’s Rays 2021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A5D566-3E35-AE59-265E-59B35D0B30E3}"/>
              </a:ext>
            </a:extLst>
          </p:cNvPr>
          <p:cNvSpPr/>
          <p:nvPr/>
        </p:nvSpPr>
        <p:spPr>
          <a:xfrm>
            <a:off x="1782348" y="2530138"/>
            <a:ext cx="8226939" cy="3349625"/>
          </a:xfrm>
          <a:prstGeom prst="roundRect">
            <a:avLst>
              <a:gd name="adj" fmla="val 6199"/>
            </a:avLst>
          </a:prstGeom>
          <a:solidFill>
            <a:srgbClr val="1BB0AA"/>
          </a:solidFill>
          <a:ln>
            <a:noFill/>
          </a:ln>
          <a:effectLst>
            <a:outerShdw blurRad="3810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817588F-51B4-60DD-12AB-C2F0088F68B5}"/>
              </a:ext>
            </a:extLst>
          </p:cNvPr>
          <p:cNvSpPr/>
          <p:nvPr/>
        </p:nvSpPr>
        <p:spPr>
          <a:xfrm>
            <a:off x="1580736" y="3195055"/>
            <a:ext cx="8723728" cy="3349626"/>
          </a:xfrm>
          <a:prstGeom prst="roundRect">
            <a:avLst>
              <a:gd name="adj" fmla="val 6199"/>
            </a:avLst>
          </a:prstGeom>
          <a:solidFill>
            <a:schemeClr val="bg1"/>
          </a:solidFill>
          <a:ln>
            <a:noFill/>
          </a:ln>
          <a:effectLst>
            <a:outerShdw blurRad="3810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FF4F43E3-7315-879A-D35F-D5198B27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349" y="3589145"/>
            <a:ext cx="3646902" cy="296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Ozone Depletion</a:t>
            </a:r>
          </a:p>
          <a:p>
            <a:pPr marL="171450" indent="-1714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No more ‘Blue Bird’ Skies</a:t>
            </a:r>
          </a:p>
          <a:p>
            <a:pPr marL="171450" indent="-1714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Environmental impacts: such as crop failure/ vegetation loss</a:t>
            </a:r>
          </a:p>
          <a:p>
            <a:pPr marL="171450" indent="-1714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Commercial control </a:t>
            </a:r>
          </a:p>
          <a:p>
            <a:pPr marL="171450" indent="-1714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Human error</a:t>
            </a:r>
          </a:p>
          <a:p>
            <a:pPr>
              <a:spcAft>
                <a:spcPts val="300"/>
              </a:spcAft>
            </a:pPr>
            <a:endParaRPr lang="en-US" sz="1200" dirty="0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450BE4A-B236-E3E3-7F8B-8D8775E976A9}"/>
              </a:ext>
            </a:extLst>
          </p:cNvPr>
          <p:cNvSpPr txBox="1"/>
          <p:nvPr/>
        </p:nvSpPr>
        <p:spPr>
          <a:xfrm>
            <a:off x="1888284" y="2599068"/>
            <a:ext cx="7598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RISKS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B36B0E-E01E-8E56-F989-F4DD404839D5}"/>
              </a:ext>
            </a:extLst>
          </p:cNvPr>
          <p:cNvSpPr txBox="1"/>
          <p:nvPr/>
        </p:nvSpPr>
        <p:spPr>
          <a:xfrm>
            <a:off x="5990225" y="3589145"/>
            <a:ext cx="4268299" cy="1826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</a:rPr>
              <a:t>Human health impacts</a:t>
            </a:r>
          </a:p>
          <a:p>
            <a:pPr marL="171450" indent="-1714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</a:rPr>
              <a:t>Soil, Air, and water contamination</a:t>
            </a:r>
          </a:p>
          <a:p>
            <a:pPr marL="171450" indent="-1714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</a:rPr>
              <a:t>Acidification of rain</a:t>
            </a:r>
          </a:p>
          <a:p>
            <a:pPr marL="171450" indent="-1714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</a:rPr>
              <a:t>Changes in precipitation patterns</a:t>
            </a:r>
          </a:p>
        </p:txBody>
      </p:sp>
    </p:spTree>
    <p:extLst>
      <p:ext uri="{BB962C8B-B14F-4D97-AF65-F5344CB8AC3E}">
        <p14:creationId xmlns:p14="http://schemas.microsoft.com/office/powerpoint/2010/main" val="415763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1DCC-2529-9231-210F-A5F0C2CB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 Solar Radiation Mgmt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1EEACE-DE45-F791-97EC-B6902F23B8CF}"/>
              </a:ext>
            </a:extLst>
          </p:cNvPr>
          <p:cNvSpPr txBox="1"/>
          <p:nvPr/>
        </p:nvSpPr>
        <p:spPr>
          <a:xfrm>
            <a:off x="2259520" y="6211605"/>
            <a:ext cx="76729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https://www.whitehouse.gov/ostp/news-updates/2023/06/30/congressionally-mandated-report-on-solar-radiation-modification/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D8183B-645C-5D3D-60EA-41A2B382F24E}"/>
              </a:ext>
            </a:extLst>
          </p:cNvPr>
          <p:cNvGrpSpPr/>
          <p:nvPr/>
        </p:nvGrpSpPr>
        <p:grpSpPr>
          <a:xfrm>
            <a:off x="6305384" y="1756245"/>
            <a:ext cx="4927570" cy="3711105"/>
            <a:chOff x="763325" y="1286124"/>
            <a:chExt cx="4909322" cy="415537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467BBC-DA18-A694-052C-BB7CBDBF8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3325" y="1286124"/>
              <a:ext cx="4909322" cy="41553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1F9F01-33CA-1ECF-8744-B32E677C0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1" y="1337053"/>
              <a:ext cx="1625588" cy="26116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20014ED-CF0E-E530-4628-5E0F7ACE32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46" y="1756245"/>
            <a:ext cx="4640194" cy="3711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61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1DCC-2529-9231-210F-A5F0C2CB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Biden Solar Radiation Mgmt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1EEACE-DE45-F791-97EC-B6902F23B8CF}"/>
              </a:ext>
            </a:extLst>
          </p:cNvPr>
          <p:cNvSpPr txBox="1"/>
          <p:nvPr/>
        </p:nvSpPr>
        <p:spPr>
          <a:xfrm>
            <a:off x="2226863" y="6178947"/>
            <a:ext cx="7738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https://www.whitehouse.gov/ostp/news-updates/2023/06/30/congressionally-mandated-report-on-solar-radiation-modification/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FC11D-3DD1-BA6B-AB49-E82EA95FB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85" y="1151528"/>
            <a:ext cx="5442544" cy="3172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CB23F1-2589-550D-6AD6-A8AED1969FA0}"/>
              </a:ext>
            </a:extLst>
          </p:cNvPr>
          <p:cNvSpPr/>
          <p:nvPr/>
        </p:nvSpPr>
        <p:spPr>
          <a:xfrm>
            <a:off x="1042449" y="3935896"/>
            <a:ext cx="588397" cy="18288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FBCF50-5DC0-3566-47EB-1FDA75C0C8D1}"/>
              </a:ext>
            </a:extLst>
          </p:cNvPr>
          <p:cNvSpPr/>
          <p:nvPr/>
        </p:nvSpPr>
        <p:spPr>
          <a:xfrm>
            <a:off x="1042448" y="3014870"/>
            <a:ext cx="5279667" cy="34058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F6DA4B-602F-45B6-DCA0-E45ABEA61583}"/>
              </a:ext>
            </a:extLst>
          </p:cNvPr>
          <p:cNvSpPr/>
          <p:nvPr/>
        </p:nvSpPr>
        <p:spPr>
          <a:xfrm>
            <a:off x="1042449" y="3328773"/>
            <a:ext cx="381663" cy="173778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389FAC-66B3-3DCD-DCFC-B4EAED4AE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844" y="4655865"/>
            <a:ext cx="7174313" cy="1175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930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1DCC-2529-9231-210F-A5F0C2CB4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94" y="387160"/>
            <a:ext cx="5085522" cy="66854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NOAA’S Project SABRE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1EEACE-DE45-F791-97EC-B6902F23B8CF}"/>
              </a:ext>
            </a:extLst>
          </p:cNvPr>
          <p:cNvSpPr txBox="1"/>
          <p:nvPr/>
        </p:nvSpPr>
        <p:spPr>
          <a:xfrm>
            <a:off x="4108363" y="6211604"/>
            <a:ext cx="3975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https://csl.noaa.gov/projects/sabre/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9423F3-69D3-EAC3-554D-C06D92F28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71" y="1464311"/>
            <a:ext cx="5126288" cy="347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9C8898-4EEA-A2F3-83A6-26E924278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1176" y="2401124"/>
            <a:ext cx="5731453" cy="2993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393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1DCC-2529-9231-210F-A5F0C2CB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Videos &amp; Photos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EC5D1-4C65-1F03-CC5B-7E1AEBBBCD2C}"/>
              </a:ext>
            </a:extLst>
          </p:cNvPr>
          <p:cNvSpPr txBox="1"/>
          <p:nvPr/>
        </p:nvSpPr>
        <p:spPr>
          <a:xfrm>
            <a:off x="2240327" y="617251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11/30/23 6:45 AM</a:t>
            </a:r>
          </a:p>
        </p:txBody>
      </p:sp>
      <p:pic>
        <p:nvPicPr>
          <p:cNvPr id="16" name="Picture 15" descr="A blue sky with clouds and trees&#10;&#10;Description automatically generated">
            <a:extLst>
              <a:ext uri="{FF2B5EF4-FFF2-40B4-BE49-F238E27FC236}">
                <a16:creationId xmlns:a16="http://schemas.microsoft.com/office/drawing/2014/main" id="{51CF6D33-E776-DD6C-9BBA-FE5390773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404020"/>
            <a:ext cx="4105838" cy="4550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The sun shining through the trees&#10;&#10;Description automatically generated">
            <a:extLst>
              <a:ext uri="{FF2B5EF4-FFF2-40B4-BE49-F238E27FC236}">
                <a16:creationId xmlns:a16="http://schemas.microsoft.com/office/drawing/2014/main" id="{0FE83CD9-CBB2-3341-5EA5-5AD35E546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514" y="1407630"/>
            <a:ext cx="4105838" cy="454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49C705B-8EAA-193B-146B-1959F7F7F72F}"/>
              </a:ext>
            </a:extLst>
          </p:cNvPr>
          <p:cNvSpPr txBox="1"/>
          <p:nvPr/>
        </p:nvSpPr>
        <p:spPr>
          <a:xfrm>
            <a:off x="8043181" y="617251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11/30/23 12:07 PM</a:t>
            </a:r>
          </a:p>
        </p:txBody>
      </p:sp>
    </p:spTree>
    <p:extLst>
      <p:ext uri="{BB962C8B-B14F-4D97-AF65-F5344CB8AC3E}">
        <p14:creationId xmlns:p14="http://schemas.microsoft.com/office/powerpoint/2010/main" val="2679214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5675</TotalTime>
  <Words>620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BlinkMacSystemFont</vt:lpstr>
      <vt:lpstr>Calibri</vt:lpstr>
      <vt:lpstr>Calibri Light</vt:lpstr>
      <vt:lpstr>Open Sans</vt:lpstr>
      <vt:lpstr>Office Theme</vt:lpstr>
      <vt:lpstr> Geoengineering  Kiawah Island</vt:lpstr>
      <vt:lpstr> Geoengineering</vt:lpstr>
      <vt:lpstr>Stratospheric Aerosol Injections</vt:lpstr>
      <vt:lpstr>2016 PupMed Article State the Following:</vt:lpstr>
      <vt:lpstr>Risks</vt:lpstr>
      <vt:lpstr> Solar Radiation Mgmt Plan</vt:lpstr>
      <vt:lpstr>Biden Solar Radiation Mgmt Plan</vt:lpstr>
      <vt:lpstr>NOAA’S Project SABRE</vt:lpstr>
      <vt:lpstr>Videos &amp; Photos</vt:lpstr>
      <vt:lpstr>Videos &amp; Photos</vt:lpstr>
      <vt:lpstr>Videos &amp; Photos</vt:lpstr>
      <vt:lpstr>Videos &amp; Photos</vt:lpstr>
      <vt:lpstr>Condensation </vt:lpstr>
      <vt:lpstr>My Concerns</vt:lpstr>
      <vt:lpstr>Towns Who Are Taking Action</vt:lpstr>
      <vt:lpstr>What can we do?</vt:lpstr>
      <vt:lpstr>Appendix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Geoengineering  &amp; Kiawah</dc:title>
  <dc:creator>Brandon McKay</dc:creator>
  <cp:lastModifiedBy>Frieda McKay</cp:lastModifiedBy>
  <cp:revision>7</cp:revision>
  <dcterms:created xsi:type="dcterms:W3CDTF">2023-11-16T15:48:28Z</dcterms:created>
  <dcterms:modified xsi:type="dcterms:W3CDTF">2023-12-31T03:46:03Z</dcterms:modified>
</cp:coreProperties>
</file>